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EA78-5E07-49F9-8DF2-8590EEAFF3B5}" type="datetimeFigureOut">
              <a:rPr lang="en-GB" smtClean="0"/>
              <a:pPr/>
              <a:t>15/09/2015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90A7-DA4A-4476-92EA-CD777CD33EBF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EA78-5E07-49F9-8DF2-8590EEAFF3B5}" type="datetimeFigureOut">
              <a:rPr lang="en-GB" smtClean="0"/>
              <a:pPr/>
              <a:t>15/09/2015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90A7-DA4A-4476-92EA-CD777CD33E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EA78-5E07-49F9-8DF2-8590EEAFF3B5}" type="datetimeFigureOut">
              <a:rPr lang="en-GB" smtClean="0"/>
              <a:pPr/>
              <a:t>15/09/2015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90A7-DA4A-4476-92EA-CD777CD33E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EA78-5E07-49F9-8DF2-8590EEAFF3B5}" type="datetimeFigureOut">
              <a:rPr lang="en-GB" smtClean="0"/>
              <a:pPr/>
              <a:t>15/09/2015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90A7-DA4A-4476-92EA-CD777CD33E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EA78-5E07-49F9-8DF2-8590EEAFF3B5}" type="datetimeFigureOut">
              <a:rPr lang="en-GB" smtClean="0"/>
              <a:pPr/>
              <a:t>15/09/2015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90A7-DA4A-4476-92EA-CD777CD33EBF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EA78-5E07-49F9-8DF2-8590EEAFF3B5}" type="datetimeFigureOut">
              <a:rPr lang="en-GB" smtClean="0"/>
              <a:pPr/>
              <a:t>15/09/2015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90A7-DA4A-4476-92EA-CD777CD33E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EA78-5E07-49F9-8DF2-8590EEAFF3B5}" type="datetimeFigureOut">
              <a:rPr lang="en-GB" smtClean="0"/>
              <a:pPr/>
              <a:t>15/09/2015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90A7-DA4A-4476-92EA-CD777CD33EBF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EA78-5E07-49F9-8DF2-8590EEAFF3B5}" type="datetimeFigureOut">
              <a:rPr lang="en-GB" smtClean="0"/>
              <a:pPr/>
              <a:t>15/09/2015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90A7-DA4A-4476-92EA-CD777CD33E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EA78-5E07-49F9-8DF2-8590EEAFF3B5}" type="datetimeFigureOut">
              <a:rPr lang="en-GB" smtClean="0"/>
              <a:pPr/>
              <a:t>15/09/2015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90A7-DA4A-4476-92EA-CD777CD33E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EA78-5E07-49F9-8DF2-8590EEAFF3B5}" type="datetimeFigureOut">
              <a:rPr lang="en-GB" smtClean="0"/>
              <a:pPr/>
              <a:t>15/09/2015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90A7-DA4A-4476-92EA-CD777CD33EBF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EA78-5E07-49F9-8DF2-8590EEAFF3B5}" type="datetimeFigureOut">
              <a:rPr lang="en-GB" smtClean="0"/>
              <a:pPr/>
              <a:t>15/09/2015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890A7-DA4A-4476-92EA-CD777CD33E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BCBEA78-5E07-49F9-8DF2-8590EEAFF3B5}" type="datetimeFigureOut">
              <a:rPr lang="en-GB" smtClean="0"/>
              <a:pPr/>
              <a:t>15/09/2015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05890A7-DA4A-4476-92EA-CD777CD33EB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GOVERNMENT INSURANCE FRAUD TASK FORCE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2015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2370465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Industry challenges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and fraud prevention – common good or competitive advantage?  Silos.</a:t>
            </a:r>
          </a:p>
          <a:p>
            <a:r>
              <a:rPr lang="en-GB" dirty="0" smtClean="0"/>
              <a:t>Data protection issues and understanding.</a:t>
            </a:r>
          </a:p>
          <a:p>
            <a:r>
              <a:rPr lang="en-GB" dirty="0" smtClean="0"/>
              <a:t>Consumer education – language and style.</a:t>
            </a:r>
          </a:p>
          <a:p>
            <a:r>
              <a:rPr lang="en-GB" dirty="0" smtClean="0"/>
              <a:t>Data management – arson?</a:t>
            </a:r>
          </a:p>
          <a:p>
            <a:r>
              <a:rPr lang="en-GB" dirty="0" smtClean="0"/>
              <a:t>Personal injury interests – ABS’s.</a:t>
            </a:r>
          </a:p>
          <a:p>
            <a:r>
              <a:rPr lang="en-GB" dirty="0" smtClean="0"/>
              <a:t>Accounting.</a:t>
            </a:r>
          </a:p>
          <a:p>
            <a:r>
              <a:rPr lang="en-GB" dirty="0" smtClean="0"/>
              <a:t>Service provider fee arrangements – incentives?</a:t>
            </a:r>
          </a:p>
          <a:p>
            <a:r>
              <a:rPr lang="en-GB" dirty="0" smtClean="0"/>
              <a:t>Liaison with other financial service sectors.</a:t>
            </a:r>
          </a:p>
          <a:p>
            <a:r>
              <a:rPr lang="en-GB" dirty="0" smtClean="0"/>
              <a:t>Resources and time – senior management commitment.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98996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Conclusions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Many useful industry initiatives already – IFB, IFR, CUE, MID, My Licence, IFED etc. </a:t>
            </a:r>
          </a:p>
          <a:p>
            <a:r>
              <a:rPr lang="en-GB" dirty="0" smtClean="0"/>
              <a:t>Government action – CMC regulation, Criminal Justice and Courts Act 2015, </a:t>
            </a:r>
            <a:r>
              <a:rPr lang="en-GB" dirty="0" err="1" smtClean="0"/>
              <a:t>MedCo</a:t>
            </a:r>
            <a:r>
              <a:rPr lang="en-GB" dirty="0" smtClean="0"/>
              <a:t> etc.  Some recent and effect yet to be determined.</a:t>
            </a:r>
          </a:p>
          <a:p>
            <a:r>
              <a:rPr lang="en-GB" dirty="0" smtClean="0"/>
              <a:t>These initiatives should be supported.</a:t>
            </a:r>
          </a:p>
          <a:p>
            <a:r>
              <a:rPr lang="en-GB" dirty="0" smtClean="0"/>
              <a:t>Task Force has created  dialogues about data sharing, nuisance calls and personal injury – these need to be developed.  Fraud Forum?</a:t>
            </a:r>
          </a:p>
          <a:p>
            <a:r>
              <a:rPr lang="en-GB" dirty="0" smtClean="0"/>
              <a:t>Continue allocation of resource and avoid negative short term behaviours e.g. pre med offers.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84968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Conclusions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Data sharing charter – members, processes.  ICO guidance + SAFO and public sector.</a:t>
            </a:r>
          </a:p>
          <a:p>
            <a:r>
              <a:rPr lang="en-GB" dirty="0" smtClean="0"/>
              <a:t>Expand CUE - Central Data hub + public access to personal records.  Public confidence essential.</a:t>
            </a:r>
          </a:p>
          <a:p>
            <a:r>
              <a:rPr lang="en-GB" dirty="0"/>
              <a:t>P</a:t>
            </a:r>
            <a:r>
              <a:rPr lang="en-GB" dirty="0" smtClean="0"/>
              <a:t>rice comparison sites – formalise data sharing.</a:t>
            </a:r>
          </a:p>
          <a:p>
            <a:r>
              <a:rPr lang="en-GB" dirty="0" smtClean="0"/>
              <a:t>Use of NI numbers.</a:t>
            </a:r>
          </a:p>
          <a:p>
            <a:r>
              <a:rPr lang="en-GB" dirty="0" smtClean="0"/>
              <a:t>Cold calling – Ofcom/ICO + CMC regulation.</a:t>
            </a:r>
          </a:p>
          <a:p>
            <a:r>
              <a:rPr lang="en-GB" dirty="0" smtClean="0"/>
              <a:t>Professional enablers – SRA/GMC etc.</a:t>
            </a:r>
          </a:p>
          <a:p>
            <a:r>
              <a:rPr lang="en-GB" dirty="0" smtClean="0"/>
              <a:t>Late claims/SCT limit/“care not cash”.</a:t>
            </a:r>
          </a:p>
          <a:p>
            <a:r>
              <a:rPr lang="en-GB" dirty="0" smtClean="0"/>
              <a:t>Predictive damages.</a:t>
            </a:r>
          </a:p>
          <a:p>
            <a:r>
              <a:rPr lang="en-GB" dirty="0" smtClean="0"/>
              <a:t>Judicial awareness.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8070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Conclusions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sz="2800" dirty="0" smtClean="0"/>
              <a:t>Task </a:t>
            </a:r>
            <a:r>
              <a:rPr lang="en-GB" sz="2800" dirty="0"/>
              <a:t>Force has limited time, resource and no powers but</a:t>
            </a:r>
            <a:r>
              <a:rPr lang="en-GB" sz="2800" dirty="0" smtClean="0"/>
              <a:t>…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Initial agreement on problem areas and constructive debate about solutions is encouraging.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2496075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Glossary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400" dirty="0" smtClean="0"/>
              <a:t>ABI – Association of British Insurers</a:t>
            </a:r>
          </a:p>
          <a:p>
            <a:r>
              <a:rPr lang="en-GB" sz="1400" dirty="0"/>
              <a:t>APIL – Association of Personal Injury Lawyers (claimant lawyers</a:t>
            </a:r>
            <a:r>
              <a:rPr lang="en-GB" sz="1400" dirty="0" smtClean="0"/>
              <a:t>)</a:t>
            </a:r>
          </a:p>
          <a:p>
            <a:r>
              <a:rPr lang="en-GB" sz="1400" dirty="0" smtClean="0"/>
              <a:t>BIBA – British Insurance Brokers Association</a:t>
            </a:r>
          </a:p>
          <a:p>
            <a:r>
              <a:rPr lang="en-GB" sz="1400" dirty="0"/>
              <a:t>CAB – Citizens Advice </a:t>
            </a:r>
            <a:r>
              <a:rPr lang="en-GB" sz="1400" dirty="0" smtClean="0"/>
              <a:t>Bureau</a:t>
            </a:r>
          </a:p>
          <a:p>
            <a:r>
              <a:rPr lang="en-GB" sz="1400" dirty="0"/>
              <a:t>CMC – Claims Management </a:t>
            </a:r>
            <a:r>
              <a:rPr lang="en-GB" sz="1400" dirty="0" smtClean="0"/>
              <a:t>Company</a:t>
            </a:r>
          </a:p>
          <a:p>
            <a:r>
              <a:rPr lang="en-GB" sz="1400" dirty="0"/>
              <a:t>CUE – Claims Underwriting Exchange (claims database</a:t>
            </a:r>
            <a:r>
              <a:rPr lang="en-GB" sz="1400" dirty="0" smtClean="0"/>
              <a:t>)</a:t>
            </a:r>
          </a:p>
          <a:p>
            <a:r>
              <a:rPr lang="en-GB" sz="1400" dirty="0" smtClean="0"/>
              <a:t>FOS – Financial Ombudsman Service</a:t>
            </a:r>
          </a:p>
          <a:p>
            <a:r>
              <a:rPr lang="en-GB" sz="1400" dirty="0" smtClean="0"/>
              <a:t>FSCP – Financial Services Consumer Panel</a:t>
            </a:r>
          </a:p>
          <a:p>
            <a:r>
              <a:rPr lang="en-GB" sz="1400" dirty="0"/>
              <a:t>GMC – General Medical </a:t>
            </a:r>
            <a:r>
              <a:rPr lang="en-GB" sz="1400" dirty="0" smtClean="0"/>
              <a:t>Council</a:t>
            </a:r>
          </a:p>
          <a:p>
            <a:r>
              <a:rPr lang="en-GB" sz="1400" dirty="0"/>
              <a:t>ICO – Information </a:t>
            </a:r>
            <a:r>
              <a:rPr lang="en-GB" sz="1400" dirty="0" smtClean="0"/>
              <a:t>Commiss</a:t>
            </a:r>
            <a:r>
              <a:rPr lang="en-GB" sz="1400" dirty="0"/>
              <a:t>ioner’s </a:t>
            </a:r>
            <a:r>
              <a:rPr lang="en-GB" sz="1400" dirty="0" smtClean="0"/>
              <a:t>Office</a:t>
            </a:r>
          </a:p>
          <a:p>
            <a:r>
              <a:rPr lang="en-GB" sz="1400" dirty="0"/>
              <a:t>IFB – Insurance Fraud </a:t>
            </a:r>
            <a:r>
              <a:rPr lang="en-GB" sz="1400" dirty="0" smtClean="0"/>
              <a:t>Bureau</a:t>
            </a:r>
          </a:p>
          <a:p>
            <a:r>
              <a:rPr lang="en-GB" sz="1400" dirty="0" smtClean="0"/>
              <a:t>IFED </a:t>
            </a:r>
            <a:r>
              <a:rPr lang="en-GB" sz="1400" dirty="0"/>
              <a:t>– Insurance Fraud Enforcement Department (police department)</a:t>
            </a:r>
          </a:p>
          <a:p>
            <a:r>
              <a:rPr lang="en-GB" sz="1400" dirty="0" smtClean="0"/>
              <a:t>IFR </a:t>
            </a:r>
            <a:r>
              <a:rPr lang="en-GB" sz="1400" dirty="0"/>
              <a:t>– Insurance Fraud </a:t>
            </a:r>
            <a:r>
              <a:rPr lang="en-GB" sz="1400" dirty="0" smtClean="0"/>
              <a:t>Bureau</a:t>
            </a:r>
          </a:p>
          <a:p>
            <a:r>
              <a:rPr lang="en-GB" sz="1400" dirty="0" smtClean="0"/>
              <a:t>MASS – Motor Accident Solicitors Society (</a:t>
            </a:r>
            <a:r>
              <a:rPr lang="en-GB" sz="1400" dirty="0"/>
              <a:t>c</a:t>
            </a:r>
            <a:r>
              <a:rPr lang="en-GB" sz="1400" dirty="0" smtClean="0"/>
              <a:t>laimant lawyers)</a:t>
            </a:r>
          </a:p>
          <a:p>
            <a:r>
              <a:rPr lang="en-GB" sz="1400" dirty="0"/>
              <a:t>MID – Motor Insurance </a:t>
            </a:r>
            <a:r>
              <a:rPr lang="en-GB" sz="1400" dirty="0" smtClean="0"/>
              <a:t>Database</a:t>
            </a:r>
          </a:p>
          <a:p>
            <a:r>
              <a:rPr lang="en-GB" sz="1400" dirty="0" smtClean="0"/>
              <a:t>NAHL – National Accident Helpline (claimant lawyers)</a:t>
            </a:r>
          </a:p>
          <a:p>
            <a:r>
              <a:rPr lang="en-GB" sz="1400" dirty="0"/>
              <a:t>Ofcom – Office of Communications (telecoms regulator</a:t>
            </a:r>
            <a:r>
              <a:rPr lang="en-GB" sz="1400" dirty="0" smtClean="0"/>
              <a:t>)</a:t>
            </a:r>
          </a:p>
          <a:p>
            <a:r>
              <a:rPr lang="en-GB" sz="1400" dirty="0" smtClean="0"/>
              <a:t>SAFO – Specified Anti Fraud Organisations (data sharing with public sector)</a:t>
            </a:r>
          </a:p>
          <a:p>
            <a:r>
              <a:rPr lang="en-GB" sz="1400" dirty="0" smtClean="0"/>
              <a:t>SRA – Solicitors Regulation  Authority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0964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Sponsorship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Government (Treasury and Ministry of Justice) has three key concerns:-</a:t>
            </a:r>
          </a:p>
          <a:p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Cost.  Fraud adds to costs of all policyholders.  Premiums increased to pay for claims and fraud prevention.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Fraud is socially corrosive.  Undermines social cohesion.  If society moves from “trust” to “verify” all lose.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Insurance fraud funds other crime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40618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Membership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Core members are:- ABI, IFB, BIBA, FOS, CAB, FSCP + independent chair.  Meets monthly.</a:t>
            </a:r>
          </a:p>
          <a:p>
            <a:endParaRPr lang="en-GB" dirty="0"/>
          </a:p>
          <a:p>
            <a:r>
              <a:rPr lang="en-GB" dirty="0" smtClean="0"/>
              <a:t>Task force is assisted by a wide advisory group.  Flexible membership from law, academia, insurance industry, loss adjusters and others.</a:t>
            </a:r>
          </a:p>
          <a:p>
            <a:endParaRPr lang="en-GB" dirty="0"/>
          </a:p>
          <a:p>
            <a:r>
              <a:rPr lang="en-GB" dirty="0" smtClean="0"/>
              <a:t>Task force has established personal injury working group. Members are:- MASS, NAHL, APIL, </a:t>
            </a:r>
            <a:r>
              <a:rPr lang="en-GB" dirty="0" err="1" smtClean="0"/>
              <a:t>Covea</a:t>
            </a:r>
            <a:r>
              <a:rPr lang="en-GB" dirty="0" smtClean="0"/>
              <a:t>, Aviva, BLM law.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29926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Timetable and Topics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Established in January 2015.</a:t>
            </a:r>
          </a:p>
          <a:p>
            <a:r>
              <a:rPr lang="en-GB" dirty="0" smtClean="0"/>
              <a:t>Interim report March 2015</a:t>
            </a:r>
          </a:p>
          <a:p>
            <a:r>
              <a:rPr lang="en-GB" dirty="0" smtClean="0"/>
              <a:t>Concludes December 2015.</a:t>
            </a:r>
          </a:p>
          <a:p>
            <a:r>
              <a:rPr lang="en-GB" dirty="0" smtClean="0"/>
              <a:t>Personal Injury working group reported to task force July 2015.</a:t>
            </a:r>
          </a:p>
          <a:p>
            <a:r>
              <a:rPr lang="en-GB" dirty="0" smtClean="0"/>
              <a:t>Task Force has limited time.  Therefore focused on four broad topics covering both claims and application fraud:-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Encouragement of fraud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Drivers of policyholder behaviour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Fraud deterrents in claims and application processes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Data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4855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Working methods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Regular discussions – </a:t>
            </a:r>
            <a:r>
              <a:rPr lang="en-GB" dirty="0" err="1" smtClean="0"/>
              <a:t>minuted</a:t>
            </a:r>
            <a:r>
              <a:rPr lang="en-GB" dirty="0" smtClean="0"/>
              <a:t> and available on web site.</a:t>
            </a:r>
          </a:p>
          <a:p>
            <a:endParaRPr lang="en-GB" dirty="0" smtClean="0"/>
          </a:p>
          <a:p>
            <a:r>
              <a:rPr lang="en-GB" dirty="0" smtClean="0"/>
              <a:t>Regular </a:t>
            </a:r>
            <a:r>
              <a:rPr lang="en-GB" dirty="0" err="1" smtClean="0"/>
              <a:t>minuted</a:t>
            </a:r>
            <a:r>
              <a:rPr lang="en-GB" dirty="0" smtClean="0"/>
              <a:t> meetings with advisory group.</a:t>
            </a:r>
          </a:p>
          <a:p>
            <a:endParaRPr lang="en-GB" dirty="0" smtClean="0"/>
          </a:p>
          <a:p>
            <a:r>
              <a:rPr lang="en-GB" dirty="0" smtClean="0"/>
              <a:t>Meetings with stakeholders.  Very wide range to include insurers, regulators, claimant representatives, price comparison companies, service providers and others.</a:t>
            </a:r>
          </a:p>
          <a:p>
            <a:endParaRPr lang="en-GB" dirty="0" smtClean="0"/>
          </a:p>
          <a:p>
            <a:r>
              <a:rPr lang="en-GB" dirty="0" smtClean="0"/>
              <a:t>Consultation.  In addition to above, March 2015 interim report asked 28 questions.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11298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Initial Findings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Whilst there are arguments over exact statistics there is a clearly a significant problem.</a:t>
            </a:r>
          </a:p>
          <a:p>
            <a:r>
              <a:rPr lang="en-GB" dirty="0" smtClean="0"/>
              <a:t>No simple profile of “fraudster” – people can move between categories.</a:t>
            </a:r>
          </a:p>
          <a:p>
            <a:r>
              <a:rPr lang="en-GB" dirty="0" smtClean="0"/>
              <a:t>Broadly:-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Organised criminal activity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Opportunistic but pre-meditated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Opportunistic “spur of the moment”</a:t>
            </a:r>
          </a:p>
          <a:p>
            <a:r>
              <a:rPr lang="en-GB" dirty="0" smtClean="0"/>
              <a:t>Then grey area of negotiation, error and misunderstanding.</a:t>
            </a:r>
          </a:p>
          <a:p>
            <a:r>
              <a:rPr lang="en-GB" dirty="0" smtClean="0"/>
              <a:t>Intent is key.</a:t>
            </a:r>
          </a:p>
          <a:p>
            <a:r>
              <a:rPr lang="en-GB" dirty="0" smtClean="0"/>
              <a:t>Different deterrents apply.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81505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Initial Findings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Policyholder misunderstanding + perception a common and victimless crime + industry has negative press = problem.  </a:t>
            </a:r>
          </a:p>
          <a:p>
            <a:r>
              <a:rPr lang="en-GB" dirty="0" smtClean="0"/>
              <a:t>Exaggeration is acceptable – fine line negotiation/dishonesty.  Applies both ways.</a:t>
            </a:r>
          </a:p>
          <a:p>
            <a:r>
              <a:rPr lang="en-GB" dirty="0"/>
              <a:t>Perception insurers will underpay or rely on “small </a:t>
            </a:r>
            <a:r>
              <a:rPr lang="en-GB" dirty="0" smtClean="0"/>
              <a:t>print </a:t>
            </a:r>
            <a:r>
              <a:rPr lang="en-GB" dirty="0"/>
              <a:t>” to avoid claim</a:t>
            </a:r>
            <a:r>
              <a:rPr lang="en-GB" dirty="0" smtClean="0"/>
              <a:t>.</a:t>
            </a:r>
          </a:p>
          <a:p>
            <a:r>
              <a:rPr lang="en-GB" dirty="0" smtClean="0"/>
              <a:t>Unlikely to be caught.</a:t>
            </a:r>
          </a:p>
          <a:p>
            <a:r>
              <a:rPr lang="en-GB" dirty="0" smtClean="0"/>
              <a:t>No or low penalty.</a:t>
            </a:r>
          </a:p>
          <a:p>
            <a:r>
              <a:rPr lang="en-GB" dirty="0" smtClean="0"/>
              <a:t>Encouragement of fraud by nuisance calls and professional enablers.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11387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Personal Injury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UK personal injury market is inconsistent with comparable jurisdictions for low value/higher frequency claims.</a:t>
            </a:r>
          </a:p>
          <a:p>
            <a:r>
              <a:rPr lang="en-GB" dirty="0"/>
              <a:t>Supplier market evolved – CMC’s and “nuisance call” providers.</a:t>
            </a:r>
          </a:p>
          <a:p>
            <a:r>
              <a:rPr lang="en-GB" dirty="0"/>
              <a:t>Accident from misfortune to business opportunity – but importance of access to justice for honest policyholders.</a:t>
            </a:r>
          </a:p>
          <a:p>
            <a:r>
              <a:rPr lang="en-GB" dirty="0" smtClean="0"/>
              <a:t>Challenges </a:t>
            </a:r>
            <a:r>
              <a:rPr lang="en-GB" dirty="0"/>
              <a:t>over regulation of lawyers and CMC’s</a:t>
            </a:r>
            <a:r>
              <a:rPr lang="en-GB" dirty="0" smtClean="0"/>
              <a:t>.</a:t>
            </a:r>
          </a:p>
          <a:p>
            <a:r>
              <a:rPr lang="en-GB" dirty="0" smtClean="0"/>
              <a:t>Importance of this specialist area reason for separate working group.</a:t>
            </a:r>
          </a:p>
          <a:p>
            <a:r>
              <a:rPr lang="en-GB" dirty="0" smtClean="0"/>
              <a:t>N.B. - Fraud </a:t>
            </a:r>
            <a:r>
              <a:rPr lang="en-GB" dirty="0"/>
              <a:t>is not confined to Personal Injury – includes arson, home, travel, health – and some commercial.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61715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Data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Consultees</a:t>
            </a:r>
            <a:r>
              <a:rPr lang="en-GB" dirty="0" smtClean="0"/>
              <a:t> regard effective use of data as key in combatting application and claims fraud.</a:t>
            </a:r>
          </a:p>
          <a:p>
            <a:r>
              <a:rPr lang="en-GB" dirty="0" smtClean="0"/>
              <a:t>General view that data is available but not used as effectively as possible.</a:t>
            </a:r>
          </a:p>
          <a:p>
            <a:r>
              <a:rPr lang="en-GB" dirty="0" smtClean="0"/>
              <a:t>Fragmentation of data bases/commercial interests.</a:t>
            </a:r>
          </a:p>
          <a:p>
            <a:r>
              <a:rPr lang="en-GB" dirty="0" smtClean="0"/>
              <a:t>Not all potential users contribute or pay.</a:t>
            </a:r>
          </a:p>
          <a:p>
            <a:r>
              <a:rPr lang="en-GB" dirty="0" smtClean="0"/>
              <a:t>Extend access – and on what terms?</a:t>
            </a:r>
          </a:p>
          <a:p>
            <a:r>
              <a:rPr lang="en-GB" dirty="0" smtClean="0"/>
              <a:t> Incentives?  E.g. price comparison knowledge.</a:t>
            </a:r>
          </a:p>
          <a:p>
            <a:r>
              <a:rPr lang="en-GB" dirty="0" smtClean="0"/>
              <a:t>Not just insurance fraud – outside interest e.g. banks.</a:t>
            </a:r>
          </a:p>
          <a:p>
            <a:r>
              <a:rPr lang="en-GB" dirty="0" smtClean="0"/>
              <a:t>Privacy and data protection.  More clarity would help.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61801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258</TotalTime>
  <Words>953</Words>
  <Application>Microsoft Office PowerPoint</Application>
  <PresentationFormat>On-screen Show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GOVERNMENT INSURANCE FRAUD TASK FORCE</vt:lpstr>
      <vt:lpstr>Sponsorship</vt:lpstr>
      <vt:lpstr>Membership</vt:lpstr>
      <vt:lpstr>Timetable and Topics</vt:lpstr>
      <vt:lpstr>Working methods</vt:lpstr>
      <vt:lpstr>Initial Findings</vt:lpstr>
      <vt:lpstr>Initial Findings</vt:lpstr>
      <vt:lpstr>Personal Injury</vt:lpstr>
      <vt:lpstr>Data</vt:lpstr>
      <vt:lpstr>Industry challenges</vt:lpstr>
      <vt:lpstr>Conclusions</vt:lpstr>
      <vt:lpstr>Conclusions</vt:lpstr>
      <vt:lpstr>Conclusions</vt:lpstr>
      <vt:lpstr>Glossary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INSURANCE FRAUD TASK FORCE</dc:title>
  <dc:creator>David</dc:creator>
  <cp:lastModifiedBy>Tom O'Brien</cp:lastModifiedBy>
  <cp:revision>24</cp:revision>
  <dcterms:created xsi:type="dcterms:W3CDTF">2015-07-07T10:17:18Z</dcterms:created>
  <dcterms:modified xsi:type="dcterms:W3CDTF">2015-09-15T07:27:28Z</dcterms:modified>
</cp:coreProperties>
</file>